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622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5993F3-AD80-4994-AB99-E362EC1DDC09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75364-FE68-4681-8508-E5E9419B2859}" type="slidenum">
              <a:rPr lang="sl-SI"/>
              <a:pPr/>
              <a:t>1</a:t>
            </a:fld>
            <a:endParaRPr lang="sl-SI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2E3496-8AE2-4A47-A771-76CA46A9FF73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C8D07-2C75-4AE0-91BC-469EB4DE6D3F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76EEF-4A46-4238-B2B6-49F6D0062DB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besedilo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BA64C9-742C-4C08-90A9-1DE7A1359161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slov, vsebina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EA6589-4757-4245-A737-89F74EDE5AB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5A3E4-77E0-4D4A-AE90-AC66EC4C808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FEC7-52E1-4BD7-A2AE-C0F634B58E37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73035-9379-429B-A579-4957C611C7B0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DE205-14A7-4A2A-A6B2-613BCB671AB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BC1ED-52B8-4734-B219-8E2142484C91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3CE66-D532-43FB-91B1-71CE6E0EAE50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4CA70-5132-418F-9992-23BB67C5235E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D9DA6-4232-45A5-B23D-6451747A7554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0940C2-29A6-4F2E-B8B3-3DE54F41710D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0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16113"/>
            <a:ext cx="8675688" cy="774700"/>
          </a:xfrm>
        </p:spPr>
        <p:txBody>
          <a:bodyPr/>
          <a:lstStyle/>
          <a:p>
            <a:r>
              <a:rPr lang="sl-SI" sz="4800" b="1"/>
              <a:t>Universal Infrared Receiver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4313" y="2565400"/>
            <a:ext cx="6400800" cy="668338"/>
          </a:xfrm>
        </p:spPr>
        <p:txBody>
          <a:bodyPr/>
          <a:lstStyle/>
          <a:p>
            <a:r>
              <a:rPr lang="sl-SI" i="1"/>
              <a:t>(Univerzalni infra-rdeči sprejemnik)</a:t>
            </a:r>
          </a:p>
        </p:txBody>
      </p:sp>
      <p:sp>
        <p:nvSpPr>
          <p:cNvPr id="40968" name="Rectangle 1032"/>
          <p:cNvSpPr>
            <a:spLocks noChangeArrowheads="1"/>
          </p:cNvSpPr>
          <p:nvPr/>
        </p:nvSpPr>
        <p:spPr bwMode="auto">
          <a:xfrm>
            <a:off x="107950" y="4149725"/>
            <a:ext cx="3757613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449263">
              <a:tabLst>
                <a:tab pos="449263" algn="r"/>
              </a:tabLst>
            </a:pPr>
            <a:r>
              <a:rPr lang="en-US" sz="1800" dirty="0" err="1" smtClean="0"/>
              <a:t>Avtor</a:t>
            </a:r>
            <a:r>
              <a:rPr lang="sl-SI" sz="1800" dirty="0" smtClean="0"/>
              <a:t>: Marko Seidl</a:t>
            </a:r>
            <a:endParaRPr lang="sl-SI" sz="1800" dirty="0"/>
          </a:p>
          <a:p>
            <a:pPr indent="449263">
              <a:tabLst>
                <a:tab pos="449263" algn="r"/>
              </a:tabLst>
            </a:pPr>
            <a:endParaRPr lang="en-US" sz="1800" dirty="0"/>
          </a:p>
          <a:p>
            <a:pPr indent="449263">
              <a:tabLst>
                <a:tab pos="449263" algn="r"/>
              </a:tabLst>
            </a:pPr>
            <a:r>
              <a:rPr lang="en-US" sz="1800" dirty="0"/>
              <a:t>Mentor</a:t>
            </a:r>
            <a:r>
              <a:rPr lang="sl-SI" sz="1800" dirty="0"/>
              <a:t> </a:t>
            </a:r>
            <a:r>
              <a:rPr lang="en-US" sz="1800" dirty="0"/>
              <a:t>: </a:t>
            </a:r>
            <a:r>
              <a:rPr lang="en-US" sz="1800" b="1" dirty="0" err="1" smtClean="0"/>
              <a:t>Slavko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Murko</a:t>
            </a:r>
            <a:r>
              <a:rPr lang="sl-SI" sz="1800" b="1" dirty="0" smtClean="0"/>
              <a:t>, prof.</a:t>
            </a:r>
            <a:endParaRPr lang="sl-SI" sz="1800" b="1" dirty="0"/>
          </a:p>
          <a:p>
            <a:pPr indent="449263">
              <a:tabLst>
                <a:tab pos="449263" algn="r"/>
              </a:tabLst>
            </a:pPr>
            <a:r>
              <a:rPr lang="en-US" sz="1800" b="1" dirty="0"/>
              <a:t>        </a:t>
            </a:r>
            <a:endParaRPr lang="en-US" sz="1800" dirty="0"/>
          </a:p>
          <a:p>
            <a:pPr indent="449263">
              <a:tabLst>
                <a:tab pos="449263" algn="r"/>
              </a:tabLst>
            </a:pPr>
            <a:r>
              <a:rPr lang="en-US" sz="1800" dirty="0" err="1"/>
              <a:t>Ptuj</a:t>
            </a:r>
            <a:r>
              <a:rPr lang="en-US" sz="1800" dirty="0"/>
              <a:t>, </a:t>
            </a:r>
            <a:r>
              <a:rPr lang="sl-SI" sz="1800" dirty="0" smtClean="0"/>
              <a:t>maj </a:t>
            </a:r>
            <a:r>
              <a:rPr lang="en-US" sz="1800" dirty="0" smtClean="0"/>
              <a:t>200</a:t>
            </a:r>
            <a:r>
              <a:rPr lang="sl-SI" sz="1800" dirty="0" smtClean="0"/>
              <a:t>9</a:t>
            </a:r>
            <a:endParaRPr lang="sl-SI" sz="1800" dirty="0"/>
          </a:p>
          <a:p>
            <a:pPr indent="449263">
              <a:tabLst>
                <a:tab pos="449263" algn="r"/>
              </a:tabLst>
            </a:pPr>
            <a:endParaRPr lang="en-US" sz="1800" dirty="0"/>
          </a:p>
          <a:p>
            <a:pPr indent="449263">
              <a:tabLst>
                <a:tab pos="449263" algn="r"/>
              </a:tabLst>
            </a:pPr>
            <a:r>
              <a:rPr lang="en-US" sz="1800" dirty="0" err="1"/>
              <a:t>Poklicna</a:t>
            </a:r>
            <a:r>
              <a:rPr lang="en-US" sz="1800" dirty="0"/>
              <a:t> in </a:t>
            </a:r>
            <a:r>
              <a:rPr lang="en-US" sz="1800" dirty="0" err="1"/>
              <a:t>Tehniška</a:t>
            </a:r>
            <a:r>
              <a:rPr lang="en-US" sz="1800" dirty="0"/>
              <a:t> </a:t>
            </a:r>
            <a:r>
              <a:rPr lang="en-US" sz="1800" dirty="0" err="1"/>
              <a:t>Elektro</a:t>
            </a:r>
            <a:r>
              <a:rPr lang="en-US" sz="1800" dirty="0"/>
              <a:t> </a:t>
            </a:r>
            <a:r>
              <a:rPr lang="en-US" sz="1800" dirty="0" err="1"/>
              <a:t>Šola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32138" y="476250"/>
            <a:ext cx="3165475" cy="844550"/>
          </a:xfrm>
        </p:spPr>
        <p:txBody>
          <a:bodyPr/>
          <a:lstStyle/>
          <a:p>
            <a:r>
              <a:rPr lang="sl-SI"/>
              <a:t>Potek dela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07375" cy="41148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Nakup potrebnih elementov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140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Izdelava tiskanine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140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Spajkanje elementov na ploščico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140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Programiranje mikrokontrolerja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140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Testiranje naprave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140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/>
              <a:t>Preizkus naprave ( povezava z računalnikom 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87425"/>
          </a:xfrm>
        </p:spPr>
        <p:txBody>
          <a:bodyPr/>
          <a:lstStyle/>
          <a:p>
            <a:r>
              <a:rPr lang="sl-SI"/>
              <a:t>Uporabljeni elementi 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68413"/>
            <a:ext cx="4749800" cy="482758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sz="2800" dirty="0"/>
              <a:t>IR sprejemnik :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l-SI" sz="2800" dirty="0"/>
              <a:t>    (</a:t>
            </a:r>
            <a:r>
              <a:rPr lang="sl-SI" sz="2800" dirty="0">
                <a:solidFill>
                  <a:schemeClr val="bg1"/>
                </a:solidFill>
              </a:rPr>
              <a:t> </a:t>
            </a:r>
            <a:r>
              <a:rPr lang="sl-SI" sz="2800" dirty="0"/>
              <a:t>sprejemanje IR kode daljinca 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sl-SI" sz="28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sl-SI" sz="28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sz="2800" dirty="0" err="1"/>
              <a:t>Mikrokontroler</a:t>
            </a:r>
            <a:r>
              <a:rPr lang="sl-SI" sz="2800" dirty="0"/>
              <a:t> PIC16F84 :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l-SI" sz="2800" dirty="0"/>
              <a:t>    ( obdelava podatkov 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sl-SI" sz="28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sl-SI" sz="28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sz="2800" dirty="0" smtClean="0"/>
              <a:t>Ostale komponente vezja                      </a:t>
            </a:r>
            <a:r>
              <a:rPr lang="sl-SI" sz="2800" dirty="0"/>
              <a:t>( upori, diode, kondenzator, </a:t>
            </a:r>
            <a:r>
              <a:rPr lang="sl-SI" sz="2800" dirty="0" err="1"/>
              <a:t>kvarz</a:t>
            </a:r>
            <a:r>
              <a:rPr lang="sl-SI" sz="2800" dirty="0"/>
              <a:t>, tranzistor, </a:t>
            </a:r>
            <a:r>
              <a:rPr lang="sl-SI" sz="2800" dirty="0" err="1"/>
              <a:t>com</a:t>
            </a:r>
            <a:r>
              <a:rPr lang="sl-SI" sz="2800" dirty="0"/>
              <a:t> </a:t>
            </a:r>
            <a:r>
              <a:rPr lang="sl-SI" sz="2800" dirty="0" err="1"/>
              <a:t>port</a:t>
            </a:r>
            <a:r>
              <a:rPr lang="sl-SI" sz="2800" dirty="0"/>
              <a:t> )</a:t>
            </a:r>
          </a:p>
        </p:txBody>
      </p:sp>
      <p:pic>
        <p:nvPicPr>
          <p:cNvPr id="29711" name="Picture 1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867400" y="3141663"/>
            <a:ext cx="1944688" cy="1200150"/>
          </a:xfrm>
          <a:noFill/>
          <a:ln/>
        </p:spPr>
      </p:pic>
      <p:graphicFrame>
        <p:nvGraphicFramePr>
          <p:cNvPr id="29715" name="Object 19"/>
          <p:cNvGraphicFramePr>
            <a:graphicFrameLocks noChangeAspect="1"/>
          </p:cNvGraphicFramePr>
          <p:nvPr/>
        </p:nvGraphicFramePr>
        <p:xfrm>
          <a:off x="1116013" y="6165850"/>
          <a:ext cx="1943100" cy="361950"/>
        </p:xfrm>
        <a:graphic>
          <a:graphicData uri="http://schemas.openxmlformats.org/presentationml/2006/ole">
            <p:oleObj spid="_x0000_s29715" name="Bitmap Image" r:id="rId4" imgW="2247619" imgH="361809" progId="PBrush">
              <p:embed/>
            </p:oleObj>
          </a:graphicData>
        </a:graphic>
      </p:graphicFrame>
      <p:graphicFrame>
        <p:nvGraphicFramePr>
          <p:cNvPr id="29716" name="Object 20"/>
          <p:cNvGraphicFramePr>
            <a:graphicFrameLocks noChangeAspect="1"/>
          </p:cNvGraphicFramePr>
          <p:nvPr/>
        </p:nvGraphicFramePr>
        <p:xfrm>
          <a:off x="8027988" y="5013325"/>
          <a:ext cx="771525" cy="1512888"/>
        </p:xfrm>
        <a:graphic>
          <a:graphicData uri="http://schemas.openxmlformats.org/presentationml/2006/ole">
            <p:oleObj spid="_x0000_s29716" name="Bitmap Image" r:id="rId5" imgW="771429" imgH="1114581" progId="PBrush">
              <p:embed/>
            </p:oleObj>
          </a:graphicData>
        </a:graphic>
      </p:graphicFrame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3492500" y="6165850"/>
          <a:ext cx="2087563" cy="358775"/>
        </p:xfrm>
        <a:graphic>
          <a:graphicData uri="http://schemas.openxmlformats.org/presentationml/2006/ole">
            <p:oleObj spid="_x0000_s29717" name="Bitmap Image" r:id="rId6" imgW="1743318" imgH="333333" progId="PBrush">
              <p:embed/>
            </p:oleObj>
          </a:graphicData>
        </a:graphic>
      </p:graphicFrame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5867400" y="6165850"/>
          <a:ext cx="1944688" cy="361950"/>
        </p:xfrm>
        <a:graphic>
          <a:graphicData uri="http://schemas.openxmlformats.org/presentationml/2006/ole">
            <p:oleObj spid="_x0000_s29718" name="Bitmap Image" r:id="rId7" imgW="1362265" imgH="361809" progId="PBrush">
              <p:embed/>
            </p:oleObj>
          </a:graphicData>
        </a:graphic>
      </p:graphicFrame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5867400" y="5019675"/>
          <a:ext cx="1944688" cy="714375"/>
        </p:xfrm>
        <a:graphic>
          <a:graphicData uri="http://schemas.openxmlformats.org/presentationml/2006/ole">
            <p:oleObj spid="_x0000_s29719" name="Bitmap Image" r:id="rId8" imgW="1685714" imgH="714286" progId="PBrush">
              <p:embed/>
            </p:oleObj>
          </a:graphicData>
        </a:graphic>
      </p:graphicFrame>
      <p:pic>
        <p:nvPicPr>
          <p:cNvPr id="29721" name="Picture 25" descr="pic16f8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9"/>
          <a:srcRect/>
          <a:stretch>
            <a:fillRect/>
          </a:stretch>
        </p:blipFill>
        <p:spPr>
          <a:xfrm>
            <a:off x="5867400" y="1412875"/>
            <a:ext cx="1944688" cy="10795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Izdelava tiskanine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462463" cy="511175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sz="2800"/>
              <a:t>Izdelava filma ( TANGO 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sl-SI" sz="2800"/>
          </a:p>
        </p:txBody>
      </p:sp>
      <p:pic>
        <p:nvPicPr>
          <p:cNvPr id="55300" name="Picture 4" descr="brusenje_robov_po_rezanju_1_300dp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067175" y="4005263"/>
            <a:ext cx="2736850" cy="2054225"/>
          </a:xfrm>
          <a:noFill/>
          <a:ln/>
        </p:spPr>
      </p:pic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684213" y="2492375"/>
            <a:ext cx="456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Rezanje in čiščenje ploščice 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684213" y="2997200"/>
            <a:ext cx="568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Nanašanje foto občutljivega nanosa </a:t>
            </a:r>
          </a:p>
        </p:txBody>
      </p:sp>
      <p:pic>
        <p:nvPicPr>
          <p:cNvPr id="55310" name="Picture 14" descr="ciscenje_ploscice_1_300dpi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116013" y="4005263"/>
            <a:ext cx="2736850" cy="2054225"/>
          </a:xfrm>
          <a:noFill/>
          <a:ln/>
        </p:spPr>
      </p:pic>
      <p:pic>
        <p:nvPicPr>
          <p:cNvPr id="55312" name="Picture 16" descr="ploscice_za_nanos_pozitiva_300dp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4005263"/>
            <a:ext cx="2736850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3" name="Picture 17" descr="Spray_vsi_300dpi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4005263"/>
            <a:ext cx="27368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690563" y="3500438"/>
            <a:ext cx="5681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Sušenje v pečici </a:t>
            </a:r>
          </a:p>
        </p:txBody>
      </p:sp>
      <p:pic>
        <p:nvPicPr>
          <p:cNvPr id="55315" name="Picture 19" descr="Sušenje v pečici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27763" y="2276475"/>
            <a:ext cx="27368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684213" y="4005263"/>
            <a:ext cx="5183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Osvetljevanje </a:t>
            </a:r>
            <a:r>
              <a:rPr lang="sl-SI"/>
              <a:t>z živosrebrno žarnico</a:t>
            </a:r>
            <a:endParaRPr lang="sl-SI" sz="2800"/>
          </a:p>
        </p:txBody>
      </p:sp>
      <p:pic>
        <p:nvPicPr>
          <p:cNvPr id="55317" name="Picture 21" descr="Osvetljevanj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27763" y="2276475"/>
            <a:ext cx="2736850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684213" y="4508500"/>
            <a:ext cx="5183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Luženje</a:t>
            </a: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0" y="175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l-SI"/>
          </a:p>
        </p:txBody>
      </p:sp>
      <p:pic>
        <p:nvPicPr>
          <p:cNvPr id="55320" name="Picture 24" descr="Luženje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56325" y="1989138"/>
            <a:ext cx="2808288" cy="1985962"/>
          </a:xfrm>
          <a:prstGeom prst="rect">
            <a:avLst/>
          </a:prstGeom>
          <a:noFill/>
        </p:spPr>
      </p:pic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4251325" y="3287713"/>
            <a:ext cx="641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cs typeface="Times New Roman" pitchFamily="18" charset="0"/>
              </a:rPr>
              <a:t>            </a:t>
            </a:r>
            <a:endParaRPr lang="en-US"/>
          </a:p>
        </p:txBody>
      </p:sp>
      <p:pic>
        <p:nvPicPr>
          <p:cNvPr id="55319" name="Picture 23" descr="Kemikalij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56325" y="4221163"/>
            <a:ext cx="2808288" cy="2043112"/>
          </a:xfrm>
          <a:prstGeom prst="rect">
            <a:avLst/>
          </a:prstGeom>
          <a:noFill/>
        </p:spPr>
      </p:pic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684213" y="4997450"/>
            <a:ext cx="5183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Jedkanje</a:t>
            </a:r>
          </a:p>
        </p:txBody>
      </p:sp>
      <p:pic>
        <p:nvPicPr>
          <p:cNvPr id="55324" name="Picture 28" descr="Kislina_peroksid_300dpi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156325" y="4221163"/>
            <a:ext cx="280828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5" name="Picture 29" descr="Jedkanj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156325" y="1989138"/>
            <a:ext cx="2808288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684213" y="5502275"/>
            <a:ext cx="5183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Zaščita pred oksidiranjem</a:t>
            </a:r>
          </a:p>
        </p:txBody>
      </p:sp>
      <p:pic>
        <p:nvPicPr>
          <p:cNvPr id="55328" name="Picture 32" descr="Nanasanje_lotlack_300dp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156325" y="2924175"/>
            <a:ext cx="280828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684213" y="6005513"/>
            <a:ext cx="5183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Vrtanje in spajkanje elementov</a:t>
            </a:r>
          </a:p>
        </p:txBody>
      </p:sp>
      <p:graphicFrame>
        <p:nvGraphicFramePr>
          <p:cNvPr id="55330" name="Object 34"/>
          <p:cNvGraphicFramePr>
            <a:graphicFrameLocks noChangeAspect="1"/>
          </p:cNvGraphicFramePr>
          <p:nvPr/>
        </p:nvGraphicFramePr>
        <p:xfrm>
          <a:off x="6227763" y="2781300"/>
          <a:ext cx="2808287" cy="2173288"/>
        </p:xfrm>
        <a:graphic>
          <a:graphicData uri="http://schemas.openxmlformats.org/presentationml/2006/ole">
            <p:oleObj spid="_x0000_s55330" name="Bitmap Image" r:id="rId14" imgW="3343742" imgH="1943371" progId="PBrush">
              <p:embed/>
            </p:oleObj>
          </a:graphicData>
        </a:graphic>
      </p:graphicFrame>
      <p:pic>
        <p:nvPicPr>
          <p:cNvPr id="55331" name="Picture 35" descr="PCB ploscica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32138" y="3068638"/>
            <a:ext cx="26670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5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5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2" grpId="0"/>
      <p:bldP spid="55303" grpId="0"/>
      <p:bldP spid="55314" grpId="0"/>
      <p:bldP spid="55316" grpId="0"/>
      <p:bldP spid="55318" grpId="0"/>
      <p:bldP spid="55323" grpId="0"/>
      <p:bldP spid="55327" grpId="0"/>
      <p:bldP spid="553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Serijski port RS232</a:t>
            </a:r>
          </a:p>
        </p:txBody>
      </p:sp>
      <p:pic>
        <p:nvPicPr>
          <p:cNvPr id="61447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3573463"/>
            <a:ext cx="2159000" cy="1255712"/>
          </a:xfrm>
          <a:noFill/>
          <a:ln/>
        </p:spPr>
      </p:pic>
      <p:graphicFrame>
        <p:nvGraphicFramePr>
          <p:cNvPr id="61855" name="Group 415"/>
          <p:cNvGraphicFramePr>
            <a:graphicFrameLocks noGrp="1"/>
          </p:cNvGraphicFramePr>
          <p:nvPr>
            <p:ph sz="quarter" idx="2"/>
          </p:nvPr>
        </p:nvGraphicFramePr>
        <p:xfrm>
          <a:off x="3924300" y="3573463"/>
          <a:ext cx="3168650" cy="2987040"/>
        </p:xfrm>
        <a:graphic>
          <a:graphicData uri="http://schemas.openxmlformats.org/drawingml/2006/table">
            <a:tbl>
              <a:tblPr/>
              <a:tblGrid>
                <a:gridCol w="1677988"/>
                <a:gridCol w="685800"/>
                <a:gridCol w="804862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sl-S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9 - PIN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25 - PIN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Carrier Detect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Receive 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Transmit 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Data Terminal Ready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System Ground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Data Set Ready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Request to Send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Clear to Send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Ring Indicator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68313" y="2276475"/>
            <a:ext cx="6335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Povezava računalnika in IR sprejemnika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68313" y="2838450"/>
            <a:ext cx="6335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 Pini na korektorju :</a:t>
            </a:r>
          </a:p>
        </p:txBody>
      </p:sp>
      <p:pic>
        <p:nvPicPr>
          <p:cNvPr id="61850" name="Picture 410" descr="25 PIN D-SUB MAL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042988" y="5229225"/>
            <a:ext cx="1873250" cy="6397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Programiranje PIC - a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468313" y="1916113"/>
            <a:ext cx="62642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 sz="2800"/>
              <a:t> Uporaba jumperja na vezju :</a:t>
            </a:r>
          </a:p>
          <a:p>
            <a:r>
              <a:rPr lang="sl-SI" sz="2800"/>
              <a:t>                  - </a:t>
            </a:r>
            <a:r>
              <a:rPr lang="sl-SI"/>
              <a:t>med programiranjem je odstranjen</a:t>
            </a:r>
          </a:p>
          <a:p>
            <a:r>
              <a:rPr lang="sl-SI"/>
              <a:t>                     - med delovanjem nameščen </a:t>
            </a:r>
          </a:p>
          <a:p>
            <a:endParaRPr lang="sl-SI"/>
          </a:p>
        </p:txBody>
      </p:sp>
      <p:graphicFrame>
        <p:nvGraphicFramePr>
          <p:cNvPr id="65547" name="Object 11"/>
          <p:cNvGraphicFramePr>
            <a:graphicFrameLocks noChangeAspect="1"/>
          </p:cNvGraphicFramePr>
          <p:nvPr>
            <p:ph idx="1"/>
          </p:nvPr>
        </p:nvGraphicFramePr>
        <p:xfrm>
          <a:off x="2051050" y="4221163"/>
          <a:ext cx="4608513" cy="1603375"/>
        </p:xfrm>
        <a:graphic>
          <a:graphicData uri="http://schemas.openxmlformats.org/presentationml/2006/ole">
            <p:oleObj spid="_x0000_s65547" name="Bitmap Image" r:id="rId3" imgW="3505689" imgH="1219370" progId="PBrush">
              <p:embed/>
            </p:oleObj>
          </a:graphicData>
        </a:graphic>
      </p:graphicFrame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541338" y="3403600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l-SI"/>
              <a:t> Uporaba programa UIRPROG</a:t>
            </a: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539750" y="4076700"/>
            <a:ext cx="387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sl-SI"/>
              <a:t> Uporaba programa GIRDER</a:t>
            </a:r>
          </a:p>
        </p:txBody>
      </p:sp>
      <p:pic>
        <p:nvPicPr>
          <p:cNvPr id="65563" name="Picture 27" descr="GirderPr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933825"/>
            <a:ext cx="3816350" cy="274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9" grpId="0"/>
      <p:bldP spid="655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Seznam </a:t>
            </a:r>
            <a:r>
              <a:rPr lang="sl-SI" dirty="0" smtClean="0"/>
              <a:t>materiala</a:t>
            </a:r>
            <a:endParaRPr lang="sl-SI" dirty="0"/>
          </a:p>
        </p:txBody>
      </p:sp>
      <p:graphicFrame>
        <p:nvGraphicFramePr>
          <p:cNvPr id="77380" name="Group 580"/>
          <p:cNvGraphicFramePr>
            <a:graphicFrameLocks noGrp="1"/>
          </p:cNvGraphicFramePr>
          <p:nvPr>
            <p:ph sz="half" idx="1"/>
          </p:nvPr>
        </p:nvGraphicFramePr>
        <p:xfrm>
          <a:off x="1047750" y="1773238"/>
          <a:ext cx="6119813" cy="4572000"/>
        </p:xfrm>
        <a:graphic>
          <a:graphicData uri="http://schemas.openxmlformats.org/drawingml/2006/table">
            <a:tbl>
              <a:tblPr/>
              <a:tblGrid>
                <a:gridCol w="904875"/>
                <a:gridCol w="1514475"/>
                <a:gridCol w="2185988"/>
                <a:gridCol w="1514475"/>
              </a:tblGrid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Kosov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Oznaka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Vrsta elementa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Vrednost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PIC 16F84</a:t>
                      </a:r>
                      <a:r>
                        <a:rPr kumimoji="0" 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Mikrokontroler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SFH5110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 sprejemnik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kHz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4k7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k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k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k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Zener dioda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V (0.5W)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Zener dioda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 V (0.5 W)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Univerzalna dioda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1n4148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Kondenzator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22µF (6.3 V)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Tranzistor MOS-FET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BS170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Oscilator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MHz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Jumper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1" name="Ograda vsebine 1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345</TotalTime>
  <Words>312</Words>
  <Application>Microsoft PowerPoint</Application>
  <PresentationFormat>Diaprojekcija na zaslonu (4:3)</PresentationFormat>
  <Paragraphs>142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9" baseType="lpstr">
      <vt:lpstr>Soaring</vt:lpstr>
      <vt:lpstr>Bitmap Image</vt:lpstr>
      <vt:lpstr>Universal Infrared Receiver</vt:lpstr>
      <vt:lpstr>Potek dela </vt:lpstr>
      <vt:lpstr>Uporabljeni elementi </vt:lpstr>
      <vt:lpstr>Izdelava tiskanine</vt:lpstr>
      <vt:lpstr>Serijski port RS232</vt:lpstr>
      <vt:lpstr>Programiranje PIC - a</vt:lpstr>
      <vt:lpstr>Seznam materiala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PREDPOMNILNIK, MEDPOMNILNIK, NABOR ČIPOV</dc:title>
  <dc:creator>Apostol</dc:creator>
  <cp:lastModifiedBy>Marko</cp:lastModifiedBy>
  <cp:revision>37</cp:revision>
  <cp:lastPrinted>1601-01-01T00:00:00Z</cp:lastPrinted>
  <dcterms:created xsi:type="dcterms:W3CDTF">2003-02-06T11:45:33Z</dcterms:created>
  <dcterms:modified xsi:type="dcterms:W3CDTF">2009-05-14T13:37:59Z</dcterms:modified>
</cp:coreProperties>
</file>